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8" r:id="rId10"/>
    <p:sldId id="269" r:id="rId11"/>
    <p:sldId id="264" r:id="rId12"/>
    <p:sldId id="265" r:id="rId13"/>
    <p:sldId id="266" r:id="rId14"/>
    <p:sldId id="267" r:id="rId15"/>
    <p:sldId id="272" r:id="rId16"/>
    <p:sldId id="273" r:id="rId17"/>
    <p:sldId id="274" r:id="rId18"/>
    <p:sldId id="275" r:id="rId19"/>
    <p:sldId id="27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080808"/>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70" d="100"/>
          <a:sy n="70" d="100"/>
        </p:scale>
        <p:origin x="-1374" y="-5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445557-D966-40ED-8A1E-284F52FEE1D4}"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33500-7B36-4DD1-B317-065B8DF3E11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445557-D966-40ED-8A1E-284F52FEE1D4}"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33500-7B36-4DD1-B317-065B8DF3E11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445557-D966-40ED-8A1E-284F52FEE1D4}"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33500-7B36-4DD1-B317-065B8DF3E11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445557-D966-40ED-8A1E-284F52FEE1D4}"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33500-7B36-4DD1-B317-065B8DF3E11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445557-D966-40ED-8A1E-284F52FEE1D4}"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33500-7B36-4DD1-B317-065B8DF3E11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445557-D966-40ED-8A1E-284F52FEE1D4}" type="datetimeFigureOut">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33500-7B36-4DD1-B317-065B8DF3E11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445557-D966-40ED-8A1E-284F52FEE1D4}" type="datetimeFigureOut">
              <a:rPr lang="en-US" smtClean="0"/>
              <a:pPr/>
              <a:t>10/13/2023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433500-7B36-4DD1-B317-065B8DF3E11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445557-D966-40ED-8A1E-284F52FEE1D4}" type="datetimeFigureOut">
              <a:rPr lang="en-US" smtClean="0"/>
              <a:pPr/>
              <a:t>10/13/2023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433500-7B36-4DD1-B317-065B8DF3E11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45557-D966-40ED-8A1E-284F52FEE1D4}" type="datetimeFigureOut">
              <a:rPr lang="en-US" smtClean="0"/>
              <a:pPr/>
              <a:t>10/13/2023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433500-7B36-4DD1-B317-065B8DF3E11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45557-D966-40ED-8A1E-284F52FEE1D4}" type="datetimeFigureOut">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33500-7B36-4DD1-B317-065B8DF3E11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45557-D966-40ED-8A1E-284F52FEE1D4}" type="datetimeFigureOut">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433500-7B36-4DD1-B317-065B8DF3E11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445557-D966-40ED-8A1E-284F52FEE1D4}" type="datetimeFigureOut">
              <a:rPr lang="en-US" smtClean="0"/>
              <a:pPr/>
              <a:t>10/13/2023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33500-7B36-4DD1-B317-065B8DF3E11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
            <a:ext cx="8382000" cy="2285999"/>
          </a:xfrm>
        </p:spPr>
        <p:txBody>
          <a:bodyPr/>
          <a:lstStyle/>
          <a:p>
            <a:pPr algn="l"/>
            <a:r>
              <a:rPr lang="en-US" dirty="0" smtClean="0">
                <a:latin typeface="Algerian" pitchFamily="82" charset="0"/>
              </a:rPr>
              <a:t>India Agriculture Crop Production Analysis</a:t>
            </a:r>
            <a:endParaRPr lang="en-US" dirty="0">
              <a:latin typeface="Algerian" pitchFamily="82" charset="0"/>
            </a:endParaRPr>
          </a:p>
        </p:txBody>
      </p:sp>
      <p:sp>
        <p:nvSpPr>
          <p:cNvPr id="3" name="Subtitle 2"/>
          <p:cNvSpPr>
            <a:spLocks noGrp="1"/>
          </p:cNvSpPr>
          <p:nvPr>
            <p:ph type="subTitle" idx="1"/>
          </p:nvPr>
        </p:nvSpPr>
        <p:spPr>
          <a:xfrm>
            <a:off x="685800" y="2286000"/>
            <a:ext cx="7848600" cy="3886200"/>
          </a:xfrm>
        </p:spPr>
        <p:txBody>
          <a:bodyPr/>
          <a:lstStyle/>
          <a:p>
            <a:endParaRPr lang="en-US" dirty="0"/>
          </a:p>
        </p:txBody>
      </p:sp>
      <p:pic>
        <p:nvPicPr>
          <p:cNvPr id="5" name="Picture 4" descr="iot-in-agriculture.jpg"/>
          <p:cNvPicPr>
            <a:picLocks noChangeAspect="1"/>
          </p:cNvPicPr>
          <p:nvPr/>
        </p:nvPicPr>
        <p:blipFill>
          <a:blip r:embed="rId2"/>
          <a:stretch>
            <a:fillRect/>
          </a:stretch>
        </p:blipFill>
        <p:spPr>
          <a:xfrm>
            <a:off x="-1" y="2133600"/>
            <a:ext cx="9144001" cy="472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563562"/>
          </a:xfrm>
        </p:spPr>
        <p:txBody>
          <a:bodyPr>
            <a:normAutofit fontScale="90000"/>
          </a:bodyPr>
          <a:lstStyle/>
          <a:p>
            <a:pPr algn="l"/>
            <a:r>
              <a:rPr lang="en-US" dirty="0" smtClean="0"/>
              <a:t>BRAINSTORMING MAP</a:t>
            </a:r>
            <a:endParaRPr lang="en-US" dirty="0"/>
          </a:p>
        </p:txBody>
      </p:sp>
      <p:pic>
        <p:nvPicPr>
          <p:cNvPr id="4" name="Content Placeholder 3" descr="brainstrom 2.png"/>
          <p:cNvPicPr>
            <a:picLocks noGrp="1" noChangeAspect="1"/>
          </p:cNvPicPr>
          <p:nvPr>
            <p:ph idx="1"/>
          </p:nvPr>
        </p:nvPicPr>
        <p:blipFill>
          <a:blip r:embed="rId3" cstate="print"/>
          <a:stretch>
            <a:fillRect/>
          </a:stretch>
        </p:blipFill>
        <p:spPr>
          <a:xfrm>
            <a:off x="914400" y="1447800"/>
            <a:ext cx="7239000" cy="38100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pPr algn="l"/>
            <a:r>
              <a:rPr lang="en-US" dirty="0" smtClean="0"/>
              <a:t>Result</a:t>
            </a:r>
            <a:endParaRPr lang="en-US" dirty="0"/>
          </a:p>
        </p:txBody>
      </p:sp>
      <p:pic>
        <p:nvPicPr>
          <p:cNvPr id="4" name="Content Placeholder 3" descr="dash 1.png"/>
          <p:cNvPicPr>
            <a:picLocks noGrp="1" noChangeAspect="1"/>
          </p:cNvPicPr>
          <p:nvPr>
            <p:ph idx="1"/>
          </p:nvPr>
        </p:nvPicPr>
        <p:blipFill>
          <a:blip r:embed="rId3"/>
          <a:stretch>
            <a:fillRect/>
          </a:stretch>
        </p:blipFill>
        <p:spPr>
          <a:xfrm>
            <a:off x="1046868" y="1219200"/>
            <a:ext cx="7050264" cy="53340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pPr algn="l"/>
            <a:r>
              <a:rPr lang="en-US" dirty="0" smtClean="0"/>
              <a:t>Dashboard</a:t>
            </a:r>
            <a:endParaRPr lang="en-US" dirty="0"/>
          </a:p>
        </p:txBody>
      </p:sp>
      <p:pic>
        <p:nvPicPr>
          <p:cNvPr id="5" name="Content Placeholder 4" descr="dash 2.png"/>
          <p:cNvPicPr>
            <a:picLocks noGrp="1" noChangeAspect="1"/>
          </p:cNvPicPr>
          <p:nvPr>
            <p:ph idx="1"/>
          </p:nvPr>
        </p:nvPicPr>
        <p:blipFill>
          <a:blip r:embed="rId3"/>
          <a:stretch>
            <a:fillRect/>
          </a:stretch>
        </p:blipFill>
        <p:spPr>
          <a:xfrm>
            <a:off x="609600" y="1295400"/>
            <a:ext cx="7848600" cy="5181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639762"/>
          </a:xfrm>
        </p:spPr>
        <p:txBody>
          <a:bodyPr>
            <a:normAutofit fontScale="90000"/>
          </a:bodyPr>
          <a:lstStyle/>
          <a:p>
            <a:pPr algn="l"/>
            <a:r>
              <a:rPr lang="en-US" dirty="0" smtClean="0"/>
              <a:t>Story 1</a:t>
            </a:r>
            <a:endParaRPr lang="en-US" dirty="0"/>
          </a:p>
        </p:txBody>
      </p:sp>
      <p:pic>
        <p:nvPicPr>
          <p:cNvPr id="4" name="Content Placeholder 3" descr="story 1.png"/>
          <p:cNvPicPr>
            <a:picLocks noGrp="1" noChangeAspect="1"/>
          </p:cNvPicPr>
          <p:nvPr>
            <p:ph idx="1"/>
          </p:nvPr>
        </p:nvPicPr>
        <p:blipFill>
          <a:blip r:embed="rId3"/>
          <a:stretch>
            <a:fillRect/>
          </a:stretch>
        </p:blipFill>
        <p:spPr>
          <a:xfrm>
            <a:off x="304800" y="1355272"/>
            <a:ext cx="8458200" cy="513805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lstStyle/>
          <a:p>
            <a:pPr algn="l"/>
            <a:r>
              <a:rPr lang="en-US" dirty="0" smtClean="0"/>
              <a:t>Story 2</a:t>
            </a:r>
            <a:endParaRPr lang="en-US" dirty="0"/>
          </a:p>
        </p:txBody>
      </p:sp>
      <p:pic>
        <p:nvPicPr>
          <p:cNvPr id="4" name="Content Placeholder 3" descr="story 2.png"/>
          <p:cNvPicPr>
            <a:picLocks noGrp="1" noChangeAspect="1"/>
          </p:cNvPicPr>
          <p:nvPr>
            <p:ph idx="1"/>
          </p:nvPr>
        </p:nvPicPr>
        <p:blipFill>
          <a:blip r:embed="rId3"/>
          <a:stretch>
            <a:fillRect/>
          </a:stretch>
        </p:blipFill>
        <p:spPr>
          <a:xfrm>
            <a:off x="533400" y="1447800"/>
            <a:ext cx="7924800" cy="4876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latin typeface="Algerian" pitchFamily="82" charset="0"/>
              </a:rPr>
              <a:t>Advantages of </a:t>
            </a:r>
            <a:r>
              <a:rPr lang="en-US" dirty="0" err="1" smtClean="0">
                <a:solidFill>
                  <a:srgbClr val="FF0000"/>
                </a:solidFill>
                <a:latin typeface="Algerian" pitchFamily="82" charset="0"/>
              </a:rPr>
              <a:t>indian</a:t>
            </a:r>
            <a:r>
              <a:rPr lang="en-US" dirty="0" smtClean="0">
                <a:solidFill>
                  <a:srgbClr val="FF0000"/>
                </a:solidFill>
                <a:latin typeface="Algerian" pitchFamily="82" charset="0"/>
              </a:rPr>
              <a:t> </a:t>
            </a:r>
            <a:r>
              <a:rPr lang="en-US" dirty="0" smtClean="0">
                <a:solidFill>
                  <a:srgbClr val="FF0000"/>
                </a:solidFill>
                <a:latin typeface="Algerian" pitchFamily="82" charset="0"/>
              </a:rPr>
              <a:t>agricultural crops</a:t>
            </a:r>
            <a:endParaRPr lang="en-US" dirty="0">
              <a:solidFill>
                <a:srgbClr val="FF0000"/>
              </a:solidFill>
              <a:latin typeface="Algerian" pitchFamily="82" charset="0"/>
            </a:endParaRPr>
          </a:p>
        </p:txBody>
      </p:sp>
      <p:sp>
        <p:nvSpPr>
          <p:cNvPr id="3" name="Content Placeholder 2"/>
          <p:cNvSpPr>
            <a:spLocks noGrp="1"/>
          </p:cNvSpPr>
          <p:nvPr>
            <p:ph idx="1"/>
          </p:nvPr>
        </p:nvSpPr>
        <p:spPr/>
        <p:txBody>
          <a:bodyPr>
            <a:normAutofit fontScale="62500" lnSpcReduction="20000"/>
          </a:bodyPr>
          <a:lstStyle/>
          <a:p>
            <a:pPr marL="514350" indent="-514350">
              <a:buFont typeface="+mj-lt"/>
              <a:buAutoNum type="arabicPeriod"/>
            </a:pPr>
            <a:r>
              <a:rPr lang="en-US" sz="4000" dirty="0" smtClean="0">
                <a:solidFill>
                  <a:srgbClr val="C00000"/>
                </a:solidFill>
                <a:latin typeface="Bernard MT Condensed" pitchFamily="18" charset="0"/>
              </a:rPr>
              <a:t>Increased</a:t>
            </a:r>
            <a:r>
              <a:rPr lang="en-US" sz="4000" dirty="0" smtClean="0">
                <a:solidFill>
                  <a:srgbClr val="C00000"/>
                </a:solidFill>
              </a:rPr>
              <a:t> </a:t>
            </a:r>
            <a:r>
              <a:rPr lang="en-US" sz="4000" dirty="0" smtClean="0">
                <a:solidFill>
                  <a:srgbClr val="C00000"/>
                </a:solidFill>
                <a:latin typeface="Bernard MT Condensed" pitchFamily="18" charset="0"/>
              </a:rPr>
              <a:t>Efficiency-</a:t>
            </a:r>
            <a:r>
              <a:rPr lang="en-US" sz="4000" dirty="0" smtClean="0">
                <a:solidFill>
                  <a:srgbClr val="C00000"/>
                </a:solidFill>
              </a:rPr>
              <a:t> </a:t>
            </a:r>
            <a:r>
              <a:rPr lang="en-US" sz="4000" b="1" dirty="0" smtClean="0"/>
              <a:t>Modern farming methods are more efficient than traditional methods, with advanced machinery and equipment, allowing farmers to produce large quantities of crops in less time and with less labor</a:t>
            </a:r>
            <a:r>
              <a:rPr lang="en-US" sz="4000" dirty="0" smtClean="0"/>
              <a:t>.</a:t>
            </a:r>
          </a:p>
          <a:p>
            <a:pPr marL="514350" indent="-514350">
              <a:buFont typeface="+mj-lt"/>
              <a:buAutoNum type="arabicPeriod"/>
            </a:pPr>
            <a:r>
              <a:rPr lang="en-US" sz="4000" dirty="0" smtClean="0">
                <a:solidFill>
                  <a:srgbClr val="C00000"/>
                </a:solidFill>
                <a:latin typeface="Bernard MT Condensed" pitchFamily="18" charset="0"/>
              </a:rPr>
              <a:t>IMPROVED CROP QUALITY- </a:t>
            </a:r>
            <a:r>
              <a:rPr lang="en-US" sz="4000" b="1" dirty="0" smtClean="0"/>
              <a:t>the use of advanced techniques such as precision farming and genetic engineering has led to the development of higher quality crops that are more resistant to pests and disease</a:t>
            </a:r>
            <a:r>
              <a:rPr lang="en-US" sz="4000" dirty="0" smtClean="0"/>
              <a:t>.</a:t>
            </a:r>
            <a:endParaRPr lang="en-US" sz="4000" dirty="0" smtClean="0">
              <a:latin typeface="Bernard MT Condensed" pitchFamily="18" charset="0"/>
            </a:endParaRPr>
          </a:p>
          <a:p>
            <a:pPr marL="514350" indent="-514350">
              <a:buFont typeface="+mj-lt"/>
              <a:buAutoNum type="arabicPeriod"/>
            </a:pPr>
            <a:r>
              <a:rPr lang="en-US" sz="4000" dirty="0" smtClean="0">
                <a:solidFill>
                  <a:srgbClr val="C00000"/>
                </a:solidFill>
                <a:latin typeface="Bernard MT Condensed" pitchFamily="18" charset="0"/>
              </a:rPr>
              <a:t>Reduced environmental impact- </a:t>
            </a:r>
            <a:r>
              <a:rPr lang="en-US" sz="4000" b="1" dirty="0" smtClean="0"/>
              <a:t>modern agriculture techniques are designed to be more sustainable, with a focus on reducing waste, conserving resources, and minimizing the use of harmful chemicals</a:t>
            </a:r>
            <a:r>
              <a:rPr lang="en-US" sz="4000" dirty="0" smtClean="0"/>
              <a:t>.</a:t>
            </a:r>
            <a:endParaRPr lang="en-US" sz="4000" dirty="0" smtClean="0">
              <a:solidFill>
                <a:srgbClr val="00B050"/>
              </a:solidFill>
              <a:latin typeface="Bernard MT Condensed" pitchFamily="18" charset="0"/>
            </a:endParaRPr>
          </a:p>
          <a:p>
            <a:pPr marL="514350" indent="-514350">
              <a:buNone/>
            </a:pPr>
            <a:endParaRPr lang="en-US" dirty="0">
              <a:solidFill>
                <a:srgbClr val="00B050"/>
              </a:solidFill>
            </a:endParaRPr>
          </a:p>
          <a:p>
            <a:pPr marL="514350" indent="-514350">
              <a:buNone/>
            </a:pPr>
            <a:r>
              <a:rPr lang="en-US" dirty="0" smtClean="0"/>
              <a:t> </a:t>
            </a:r>
            <a:endParaRPr lang="en-US" dirty="0" smtClean="0">
              <a:solidFill>
                <a:srgbClr val="00B050"/>
              </a:solidFill>
              <a:latin typeface="Bernard MT Condensed" pitchFamily="18" charset="0"/>
            </a:endParaRPr>
          </a:p>
          <a:p>
            <a:pPr marL="514350" indent="-514350">
              <a:buNone/>
            </a:pPr>
            <a:endParaRPr lang="en-US" dirty="0">
              <a:latin typeface="Bernard MT Condensed"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l="-12000" r="-12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76400"/>
            <a:ext cx="8229600" cy="4525963"/>
          </a:xfrm>
        </p:spPr>
        <p:txBody>
          <a:bodyPr>
            <a:normAutofit/>
          </a:bodyPr>
          <a:lstStyle/>
          <a:p>
            <a:pPr marL="514350" indent="-514350">
              <a:buNone/>
            </a:pPr>
            <a:r>
              <a:rPr lang="en-US" sz="2400" dirty="0" smtClean="0">
                <a:solidFill>
                  <a:srgbClr val="C00000"/>
                </a:solidFill>
                <a:latin typeface="Bernard MT Condensed" pitchFamily="18" charset="0"/>
              </a:rPr>
              <a:t>4.</a:t>
            </a:r>
            <a:r>
              <a:rPr lang="en-US" sz="2500" dirty="0" smtClean="0">
                <a:solidFill>
                  <a:srgbClr val="C00000"/>
                </a:solidFill>
                <a:cs typeface="Times New Roman" pitchFamily="18" charset="0"/>
              </a:rPr>
              <a:t> </a:t>
            </a:r>
            <a:r>
              <a:rPr lang="en-US" sz="2500" dirty="0" smtClean="0">
                <a:solidFill>
                  <a:srgbClr val="C00000"/>
                </a:solidFill>
                <a:latin typeface="Bernard MT Condensed" pitchFamily="18" charset="0"/>
                <a:cs typeface="Times New Roman" pitchFamily="18" charset="0"/>
              </a:rPr>
              <a:t>Increased food production- </a:t>
            </a:r>
            <a:r>
              <a:rPr lang="en-US" sz="2500" b="1" dirty="0" smtClean="0">
                <a:cs typeface="Times New Roman" pitchFamily="18" charset="0"/>
              </a:rPr>
              <a:t>modern agriculture </a:t>
            </a:r>
            <a:r>
              <a:rPr lang="en-US" sz="2500" b="1" dirty="0" smtClean="0"/>
              <a:t>has enabled farmers to produce large quantities of food, helping to address food shortages and hunger in many parts of the world.</a:t>
            </a:r>
          </a:p>
          <a:p>
            <a:pPr marL="514350" indent="-514350">
              <a:buNone/>
            </a:pPr>
            <a:r>
              <a:rPr lang="en-US" sz="2500" dirty="0" smtClean="0">
                <a:solidFill>
                  <a:srgbClr val="C00000"/>
                </a:solidFill>
                <a:latin typeface="Bernard MT Condensed" pitchFamily="18" charset="0"/>
              </a:rPr>
              <a:t>5.</a:t>
            </a:r>
            <a:r>
              <a:rPr lang="en-US" sz="2500" dirty="0" smtClean="0">
                <a:solidFill>
                  <a:srgbClr val="00B050"/>
                </a:solidFill>
              </a:rPr>
              <a:t> </a:t>
            </a:r>
            <a:r>
              <a:rPr lang="en-US" sz="2500" dirty="0" smtClean="0">
                <a:solidFill>
                  <a:srgbClr val="C00000"/>
                </a:solidFill>
                <a:latin typeface="Bernard MT Condensed" pitchFamily="18" charset="0"/>
              </a:rPr>
              <a:t>Economic benefits </a:t>
            </a:r>
            <a:r>
              <a:rPr lang="en-US" sz="2500" dirty="0" smtClean="0">
                <a:solidFill>
                  <a:srgbClr val="00B050"/>
                </a:solidFill>
              </a:rPr>
              <a:t>- </a:t>
            </a:r>
            <a:r>
              <a:rPr lang="en-US" sz="2500" b="1" dirty="0" smtClean="0"/>
              <a:t>modern agriculture has a positive impact on the economy, by creating jobs and generating revenue for farmers, agribusinesses, and related industries.</a:t>
            </a:r>
            <a:endParaRPr lang="en-US" sz="2500" b="1" dirty="0">
              <a:solidFill>
                <a:srgbClr val="00B05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l="-14000" r="-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latin typeface="Algerian" pitchFamily="82" charset="0"/>
              </a:rPr>
              <a:t>Disadvantages</a:t>
            </a:r>
            <a:r>
              <a:rPr lang="en-US" dirty="0" smtClean="0">
                <a:latin typeface="Algerian" pitchFamily="82" charset="0"/>
              </a:rPr>
              <a:t> </a:t>
            </a:r>
            <a:r>
              <a:rPr lang="en-US" dirty="0" smtClean="0">
                <a:solidFill>
                  <a:srgbClr val="FF0000"/>
                </a:solidFill>
                <a:latin typeface="Algerian" pitchFamily="82" charset="0"/>
              </a:rPr>
              <a:t>of</a:t>
            </a:r>
            <a:r>
              <a:rPr lang="en-US" dirty="0" smtClean="0">
                <a:latin typeface="Algerian" pitchFamily="82" charset="0"/>
              </a:rPr>
              <a:t> </a:t>
            </a:r>
            <a:r>
              <a:rPr lang="en-US" dirty="0" err="1" smtClean="0">
                <a:solidFill>
                  <a:srgbClr val="FF0000"/>
                </a:solidFill>
                <a:latin typeface="Algerian" pitchFamily="82" charset="0"/>
              </a:rPr>
              <a:t>indian</a:t>
            </a:r>
            <a:r>
              <a:rPr lang="en-US" dirty="0" smtClean="0">
                <a:latin typeface="Algerian" pitchFamily="82" charset="0"/>
              </a:rPr>
              <a:t> </a:t>
            </a:r>
            <a:r>
              <a:rPr lang="en-US" dirty="0" smtClean="0">
                <a:solidFill>
                  <a:srgbClr val="FF0000"/>
                </a:solidFill>
                <a:latin typeface="Algerian" pitchFamily="82" charset="0"/>
              </a:rPr>
              <a:t>agricultural</a:t>
            </a:r>
            <a:r>
              <a:rPr lang="en-US" dirty="0" smtClean="0">
                <a:latin typeface="Algerian" pitchFamily="82" charset="0"/>
              </a:rPr>
              <a:t> </a:t>
            </a:r>
            <a:r>
              <a:rPr lang="en-US" dirty="0" smtClean="0">
                <a:solidFill>
                  <a:srgbClr val="FF0000"/>
                </a:solidFill>
                <a:latin typeface="Algerian" pitchFamily="82" charset="0"/>
              </a:rPr>
              <a:t>crops</a:t>
            </a:r>
            <a:r>
              <a:rPr lang="en-US" dirty="0" smtClean="0">
                <a:latin typeface="Algerian" pitchFamily="82" charset="0"/>
              </a:rPr>
              <a:t/>
            </a:r>
            <a:br>
              <a:rPr lang="en-US" dirty="0" smtClean="0">
                <a:latin typeface="Algerian" pitchFamily="82" charset="0"/>
              </a:rPr>
            </a:br>
            <a:endParaRPr lang="en-US" dirty="0">
              <a:latin typeface="Algerian" pitchFamily="82" charset="0"/>
            </a:endParaRPr>
          </a:p>
        </p:txBody>
      </p:sp>
      <p:sp>
        <p:nvSpPr>
          <p:cNvPr id="3" name="Content Placeholder 2"/>
          <p:cNvSpPr>
            <a:spLocks noGrp="1"/>
          </p:cNvSpPr>
          <p:nvPr>
            <p:ph idx="1"/>
          </p:nvPr>
        </p:nvSpPr>
        <p:spPr/>
        <p:txBody>
          <a:bodyPr>
            <a:noAutofit/>
          </a:bodyPr>
          <a:lstStyle/>
          <a:p>
            <a:pPr>
              <a:buFont typeface="Wingdings" pitchFamily="2" charset="2"/>
              <a:buChar char="Ø"/>
            </a:pPr>
            <a:r>
              <a:rPr lang="en-US" sz="2400" b="1" dirty="0" smtClean="0"/>
              <a:t>Soil degradation- the intensive use of modern farming practices, such as heavy use of chemicals fertilizers and pesticides, can lead to soil degradation over time, reducing soil fertility and leading to erosion.</a:t>
            </a:r>
          </a:p>
          <a:p>
            <a:pPr>
              <a:buFont typeface="Wingdings" pitchFamily="2" charset="2"/>
              <a:buChar char="Ø"/>
            </a:pPr>
            <a:r>
              <a:rPr lang="en-US" sz="2400" b="1" dirty="0" smtClean="0"/>
              <a:t>Biodiversity loss- modern agriculture can have a negative impact on biodiversity, with the use of monoculture and genetically modified crops leading to a loss of natural diversity in plant and animal species.</a:t>
            </a:r>
          </a:p>
          <a:p>
            <a:pPr>
              <a:buFont typeface="Wingdings" pitchFamily="2" charset="2"/>
              <a:buChar char="Ø"/>
            </a:pPr>
            <a:r>
              <a:rPr lang="en-US" sz="2400" b="1" dirty="0" smtClean="0"/>
              <a:t>Water pollution- the excessive use of chemical fertilizers and pesticides in modern agriculture can lead to runoff and contamination of nearby water sources, potentially harming aquatic ecosystems and human health</a:t>
            </a:r>
            <a:r>
              <a:rPr lang="en-US" sz="2400" dirty="0" smtClean="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000"/>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Algerian" pitchFamily="82" charset="0"/>
              </a:rPr>
              <a:t>conclusion</a:t>
            </a:r>
            <a:endParaRPr lang="en-US" dirty="0">
              <a:solidFill>
                <a:srgbClr val="FF0000"/>
              </a:solidFill>
              <a:latin typeface="Algerian" pitchFamily="82" charset="0"/>
            </a:endParaRPr>
          </a:p>
        </p:txBody>
      </p:sp>
      <p:sp>
        <p:nvSpPr>
          <p:cNvPr id="3" name="Content Placeholder 2"/>
          <p:cNvSpPr>
            <a:spLocks noGrp="1"/>
          </p:cNvSpPr>
          <p:nvPr>
            <p:ph idx="1"/>
          </p:nvPr>
        </p:nvSpPr>
        <p:spPr/>
        <p:txBody>
          <a:bodyPr>
            <a:normAutofit fontScale="92500"/>
          </a:bodyPr>
          <a:lstStyle/>
          <a:p>
            <a:pPr>
              <a:buFont typeface="Wingdings" pitchFamily="2" charset="2"/>
              <a:buChar char="Ø"/>
            </a:pPr>
            <a:r>
              <a:rPr lang="en-US" b="1" dirty="0" smtClean="0"/>
              <a:t>India has always been benefited by Agriculture.</a:t>
            </a:r>
          </a:p>
          <a:p>
            <a:pPr>
              <a:buFont typeface="Wingdings" pitchFamily="2" charset="2"/>
              <a:buChar char="Ø"/>
            </a:pPr>
            <a:r>
              <a:rPr lang="en-US" b="1" dirty="0" smtClean="0"/>
              <a:t>Thus, the agricultural sector is playing a very important role in the country like India and the prosperity of the Indian Economy still largely depends on agricultural sector.</a:t>
            </a:r>
          </a:p>
          <a:p>
            <a:pPr>
              <a:buFont typeface="Wingdings" pitchFamily="2" charset="2"/>
              <a:buChar char="Ø"/>
            </a:pPr>
            <a:r>
              <a:rPr lang="en-US" b="1" dirty="0" smtClean="0"/>
              <a:t>Agricultural development is the basic pre condition of sector diversification and development if the economy</a:t>
            </a:r>
            <a:r>
              <a:rPr lang="en-US" dirty="0" smtClean="0"/>
              <a:t>.</a:t>
            </a:r>
          </a:p>
          <a:p>
            <a:pPr>
              <a:buNone/>
            </a:pPr>
            <a:r>
              <a:rPr lang="en-US" dirty="0" smtClean="0"/>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Algerian" pitchFamily="82" charset="0"/>
              </a:rPr>
              <a:t>Future scope</a:t>
            </a:r>
            <a:endParaRPr lang="en-US" dirty="0">
              <a:solidFill>
                <a:srgbClr val="FF0000"/>
              </a:solidFill>
              <a:latin typeface="Algerian" pitchFamily="82" charset="0"/>
            </a:endParaRPr>
          </a:p>
        </p:txBody>
      </p:sp>
      <p:sp>
        <p:nvSpPr>
          <p:cNvPr id="3" name="Content Placeholder 2"/>
          <p:cNvSpPr>
            <a:spLocks noGrp="1"/>
          </p:cNvSpPr>
          <p:nvPr>
            <p:ph idx="1"/>
          </p:nvPr>
        </p:nvSpPr>
        <p:spPr/>
        <p:txBody>
          <a:bodyPr>
            <a:normAutofit/>
          </a:bodyPr>
          <a:lstStyle/>
          <a:p>
            <a:pPr>
              <a:buFont typeface="Wingdings" pitchFamily="2" charset="2"/>
              <a:buChar char="Ø"/>
            </a:pPr>
            <a:r>
              <a:rPr lang="en-US" sz="3000" b="1" dirty="0" smtClean="0"/>
              <a:t>Agriculture provides various employment opportunities.</a:t>
            </a:r>
          </a:p>
          <a:p>
            <a:pPr>
              <a:buFont typeface="Wingdings" pitchFamily="2" charset="2"/>
              <a:buChar char="Ø"/>
            </a:pPr>
            <a:r>
              <a:rPr lang="en-US" sz="3000" b="1" dirty="0" smtClean="0"/>
              <a:t>Its importance because food and food products are indispensible for survival  of humanity.</a:t>
            </a:r>
          </a:p>
          <a:p>
            <a:pPr>
              <a:buFont typeface="Wingdings" pitchFamily="2" charset="2"/>
              <a:buChar char="Ø"/>
            </a:pPr>
            <a:r>
              <a:rPr lang="en-US" sz="3000" b="1" dirty="0" smtClean="0"/>
              <a:t>Globalization effects will increase demand for food</a:t>
            </a:r>
            <a:r>
              <a:rPr lang="en-US" sz="3600" b="1" dirty="0" smtClean="0">
                <a:latin typeface="Rockwell Condensed" pitchFamily="18" charset="0"/>
              </a:rPr>
              <a:t>.</a:t>
            </a:r>
            <a:endParaRPr lang="en-US" sz="3600" b="1" dirty="0">
              <a:latin typeface="Rockwell Condensed"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11362"/>
          </a:xfrm>
        </p:spPr>
        <p:txBody>
          <a:bodyPr>
            <a:normAutofit fontScale="90000"/>
          </a:bodyPr>
          <a:lstStyle/>
          <a:p>
            <a:r>
              <a:rPr lang="en-US" dirty="0" smtClean="0">
                <a:latin typeface="Algerian" pitchFamily="82" charset="0"/>
              </a:rPr>
              <a:t>GOVINDAMMAL ADITHANAR COLLEGE</a:t>
            </a:r>
            <a:br>
              <a:rPr lang="en-US" dirty="0" smtClean="0">
                <a:latin typeface="Algerian" pitchFamily="82" charset="0"/>
              </a:rPr>
            </a:br>
            <a:r>
              <a:rPr lang="en-US" dirty="0" smtClean="0">
                <a:latin typeface="Algerian" pitchFamily="82" charset="0"/>
              </a:rPr>
              <a:t>FOR WOMEN </a:t>
            </a:r>
            <a:br>
              <a:rPr lang="en-US" dirty="0" smtClean="0">
                <a:latin typeface="Algerian" pitchFamily="82" charset="0"/>
              </a:rPr>
            </a:br>
            <a:r>
              <a:rPr lang="en-US" dirty="0" smtClean="0">
                <a:latin typeface="Algerian" pitchFamily="82" charset="0"/>
              </a:rPr>
              <a:t>TIRUCHENDUR</a:t>
            </a:r>
            <a:endParaRPr lang="en-US" dirty="0">
              <a:latin typeface="Algerian" pitchFamily="82" charset="0"/>
            </a:endParaRPr>
          </a:p>
        </p:txBody>
      </p:sp>
      <p:sp>
        <p:nvSpPr>
          <p:cNvPr id="3" name="Content Placeholder 2"/>
          <p:cNvSpPr>
            <a:spLocks noGrp="1"/>
          </p:cNvSpPr>
          <p:nvPr>
            <p:ph idx="1"/>
          </p:nvPr>
        </p:nvSpPr>
        <p:spPr>
          <a:xfrm>
            <a:off x="457200" y="2743200"/>
            <a:ext cx="8229600" cy="3382963"/>
          </a:xfrm>
        </p:spPr>
        <p:txBody>
          <a:bodyPr>
            <a:normAutofit fontScale="92500" lnSpcReduction="20000"/>
          </a:bodyPr>
          <a:lstStyle/>
          <a:p>
            <a:pPr algn="ctr">
              <a:buNone/>
            </a:pPr>
            <a:r>
              <a:rPr lang="en-US" dirty="0" smtClean="0">
                <a:latin typeface="Algerian" pitchFamily="82" charset="0"/>
              </a:rPr>
              <a:t>III BSC MATHAMETICS</a:t>
            </a:r>
          </a:p>
          <a:p>
            <a:pPr>
              <a:buNone/>
            </a:pPr>
            <a:endParaRPr lang="en-US" dirty="0" smtClean="0">
              <a:latin typeface="Courier New" pitchFamily="49" charset="0"/>
              <a:cs typeface="Courier New" pitchFamily="49" charset="0"/>
            </a:endParaRPr>
          </a:p>
          <a:p>
            <a:pPr>
              <a:buNone/>
            </a:pPr>
            <a:r>
              <a:rPr lang="en-US" b="1" dirty="0" smtClean="0">
                <a:cs typeface="Courier New" pitchFamily="49" charset="0"/>
              </a:rPr>
              <a:t>TEAM</a:t>
            </a:r>
            <a:r>
              <a:rPr lang="en-US" dirty="0" smtClean="0">
                <a:cs typeface="Courier New" pitchFamily="49" charset="0"/>
              </a:rPr>
              <a:t> </a:t>
            </a:r>
            <a:r>
              <a:rPr lang="en-US" b="1" dirty="0" smtClean="0">
                <a:cs typeface="Courier New" pitchFamily="49" charset="0"/>
              </a:rPr>
              <a:t>MEMBERS</a:t>
            </a:r>
          </a:p>
          <a:p>
            <a:pPr marL="514350" indent="-514350" algn="ctr">
              <a:buFont typeface="+mj-lt"/>
              <a:buAutoNum type="arabicPeriod"/>
            </a:pPr>
            <a:r>
              <a:rPr lang="en-US" b="1" dirty="0" smtClean="0">
                <a:latin typeface="Courier New" pitchFamily="49" charset="0"/>
                <a:cs typeface="Courier New" pitchFamily="49" charset="0"/>
              </a:rPr>
              <a:t>J.MARIA ESTHER MELOSHA</a:t>
            </a:r>
          </a:p>
          <a:p>
            <a:pPr marL="514350" indent="-514350" algn="ctr">
              <a:buFont typeface="+mj-lt"/>
              <a:buAutoNum type="arabicPeriod"/>
            </a:pPr>
            <a:r>
              <a:rPr lang="en-US" b="1" dirty="0" smtClean="0">
                <a:latin typeface="Courier New" pitchFamily="49" charset="0"/>
                <a:cs typeface="Courier New" pitchFamily="49" charset="0"/>
              </a:rPr>
              <a:t>S.DEVATHARSHINI</a:t>
            </a:r>
          </a:p>
          <a:p>
            <a:pPr marL="514350" indent="-514350" algn="ctr">
              <a:buFont typeface="+mj-lt"/>
              <a:buAutoNum type="arabicPeriod"/>
            </a:pPr>
            <a:r>
              <a:rPr lang="en-US" b="1" dirty="0" smtClean="0">
                <a:latin typeface="Courier New" pitchFamily="49" charset="0"/>
                <a:cs typeface="Courier New" pitchFamily="49" charset="0"/>
              </a:rPr>
              <a:t>A.GLADISH</a:t>
            </a:r>
          </a:p>
          <a:p>
            <a:pPr marL="514350" indent="-514350" algn="ctr">
              <a:buFont typeface="+mj-lt"/>
              <a:buAutoNum type="arabicPeriod"/>
            </a:pPr>
            <a:r>
              <a:rPr lang="en-US" b="1" dirty="0" smtClean="0">
                <a:latin typeface="Courier New" pitchFamily="49" charset="0"/>
                <a:cs typeface="Courier New" pitchFamily="49" charset="0"/>
              </a:rPr>
              <a:t>S.JANANI</a:t>
            </a:r>
          </a:p>
          <a:p>
            <a:pPr algn="ctr">
              <a:buNone/>
            </a:pPr>
            <a:endParaRPr lang="en-US" dirty="0" smtClean="0">
              <a:latin typeface="Courier New" pitchFamily="49" charset="0"/>
              <a:cs typeface="Courier New" pitchFamily="49"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CONTENTS</a:t>
            </a:r>
            <a:endParaRPr lang="en-US" b="1" dirty="0"/>
          </a:p>
        </p:txBody>
      </p:sp>
      <p:sp>
        <p:nvSpPr>
          <p:cNvPr id="3" name="Content Placeholder 2"/>
          <p:cNvSpPr>
            <a:spLocks noGrp="1"/>
          </p:cNvSpPr>
          <p:nvPr>
            <p:ph idx="1"/>
          </p:nvPr>
        </p:nvSpPr>
        <p:spPr/>
        <p:txBody>
          <a:bodyPr>
            <a:noAutofit/>
          </a:bodyPr>
          <a:lstStyle/>
          <a:p>
            <a:r>
              <a:rPr lang="en-US" sz="2800" b="1" dirty="0" smtClean="0">
                <a:latin typeface="Franklin Gothic Demi Cond" pitchFamily="34" charset="0"/>
              </a:rPr>
              <a:t>INTRODUCTION</a:t>
            </a:r>
          </a:p>
          <a:p>
            <a:r>
              <a:rPr lang="en-US" sz="2800" b="1" dirty="0" smtClean="0">
                <a:latin typeface="Franklin Gothic Demi Cond" pitchFamily="34" charset="0"/>
              </a:rPr>
              <a:t>PROBLEM DEFINITION &amp;DESIGN THINKING</a:t>
            </a:r>
          </a:p>
          <a:p>
            <a:r>
              <a:rPr lang="en-US" sz="2800" b="1" dirty="0" smtClean="0">
                <a:latin typeface="Franklin Gothic Demi Cond" pitchFamily="34" charset="0"/>
              </a:rPr>
              <a:t>RESULT</a:t>
            </a:r>
          </a:p>
          <a:p>
            <a:r>
              <a:rPr lang="en-US" sz="2800" b="1" dirty="0" smtClean="0">
                <a:latin typeface="Franklin Gothic Demi Cond" pitchFamily="34" charset="0"/>
              </a:rPr>
              <a:t>ADVANTAGES</a:t>
            </a:r>
          </a:p>
          <a:p>
            <a:r>
              <a:rPr lang="en-US" sz="2800" b="1" dirty="0" smtClean="0">
                <a:latin typeface="Franklin Gothic Demi Cond" pitchFamily="34" charset="0"/>
              </a:rPr>
              <a:t>DISADVANTAGES</a:t>
            </a:r>
          </a:p>
          <a:p>
            <a:r>
              <a:rPr lang="en-US" sz="2800" b="1" dirty="0" smtClean="0">
                <a:latin typeface="Franklin Gothic Demi Cond" pitchFamily="34" charset="0"/>
              </a:rPr>
              <a:t>APPLICATIONS</a:t>
            </a:r>
          </a:p>
          <a:p>
            <a:r>
              <a:rPr lang="en-US" sz="2800" b="1" dirty="0" smtClean="0">
                <a:latin typeface="Franklin Gothic Demi Cond" pitchFamily="34" charset="0"/>
              </a:rPr>
              <a:t>CONCLUSION</a:t>
            </a:r>
          </a:p>
          <a:p>
            <a:r>
              <a:rPr lang="en-US" sz="2800" b="1" dirty="0" smtClean="0">
                <a:latin typeface="Franklin Gothic Demi Cond" pitchFamily="34" charset="0"/>
              </a:rPr>
              <a:t>FUTURE SCOPE</a:t>
            </a:r>
          </a:p>
          <a:p>
            <a:r>
              <a:rPr lang="en-US" sz="2800" b="1" dirty="0" smtClean="0">
                <a:latin typeface="Franklin Gothic Demi Cond" pitchFamily="34" charset="0"/>
              </a:rPr>
              <a:t>APPENDIX</a:t>
            </a:r>
            <a:endParaRPr lang="en-US" sz="2800" b="1" dirty="0">
              <a:latin typeface="Franklin Gothic Demi Cond"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Autofit/>
          </a:bodyPr>
          <a:lstStyle/>
          <a:p>
            <a:pPr>
              <a:buNone/>
            </a:pPr>
            <a:r>
              <a:rPr lang="en-US" sz="2000" b="1" dirty="0" smtClean="0">
                <a:latin typeface="Bell MT" pitchFamily="18" charset="0"/>
              </a:rPr>
              <a:t>OVERVIEW</a:t>
            </a:r>
          </a:p>
          <a:p>
            <a:pPr>
              <a:buNone/>
            </a:pPr>
            <a:endParaRPr lang="en-US" sz="2000" b="1" dirty="0">
              <a:latin typeface="Bell MT" pitchFamily="18" charset="0"/>
            </a:endParaRPr>
          </a:p>
          <a:p>
            <a:pPr>
              <a:buNone/>
            </a:pPr>
            <a:r>
              <a:rPr lang="en-US" sz="2000" b="1" dirty="0">
                <a:latin typeface="Bell MT" pitchFamily="18" charset="0"/>
              </a:rPr>
              <a:t> </a:t>
            </a:r>
            <a:r>
              <a:rPr lang="en-US" sz="2000" b="1" dirty="0" smtClean="0">
                <a:latin typeface="Bell MT" pitchFamily="18" charset="0"/>
              </a:rPr>
              <a:t>    </a:t>
            </a:r>
            <a:r>
              <a:rPr lang="en-US" sz="2000" b="1" dirty="0" smtClean="0">
                <a:latin typeface="Georgia" pitchFamily="18" charset="0"/>
              </a:rPr>
              <a:t>As </a:t>
            </a:r>
            <a:r>
              <a:rPr lang="en-US" sz="2000" b="1" dirty="0">
                <a:latin typeface="Georgia" pitchFamily="18" charset="0"/>
              </a:rPr>
              <a:t>p</a:t>
            </a:r>
            <a:r>
              <a:rPr lang="en-US" sz="2000" b="1" dirty="0" smtClean="0">
                <a:latin typeface="Georgia" pitchFamily="18" charset="0"/>
              </a:rPr>
              <a:t>er the 2014  FAO world agriculture statistics India is the world’s largest producer of many fresh fruits like banana, mango, guava, papaya, lemon and vegetables like chickpea, okra and milk, major spices like chili pepper, ginger, fibrous crops </a:t>
            </a:r>
            <a:r>
              <a:rPr lang="en-US" sz="2000" b="1" dirty="0">
                <a:latin typeface="Georgia" pitchFamily="18" charset="0"/>
              </a:rPr>
              <a:t>s</a:t>
            </a:r>
            <a:r>
              <a:rPr lang="en-US" sz="2000" b="1" dirty="0" smtClean="0">
                <a:latin typeface="Georgia" pitchFamily="18" charset="0"/>
              </a:rPr>
              <a:t>uch as jute, staples such as millets and castor oil seed. India is the second </a:t>
            </a:r>
            <a:r>
              <a:rPr lang="en-US" sz="2000" b="1" dirty="0">
                <a:latin typeface="Georgia" pitchFamily="18" charset="0"/>
              </a:rPr>
              <a:t>l</a:t>
            </a:r>
            <a:r>
              <a:rPr lang="en-US" sz="2000" b="1" dirty="0" smtClean="0">
                <a:latin typeface="Georgia" pitchFamily="18" charset="0"/>
              </a:rPr>
              <a:t>argest producer of wheat and rice, the world’s major food staples.</a:t>
            </a:r>
          </a:p>
          <a:p>
            <a:pPr>
              <a:buNone/>
            </a:pPr>
            <a:endParaRPr lang="en-US" sz="2000" b="1" dirty="0">
              <a:latin typeface="Georgia" pitchFamily="18" charset="0"/>
            </a:endParaRPr>
          </a:p>
          <a:p>
            <a:pPr>
              <a:buNone/>
            </a:pPr>
            <a:r>
              <a:rPr lang="en-US" sz="2000" b="1" dirty="0" smtClean="0">
                <a:latin typeface="Georgia" pitchFamily="18" charset="0"/>
              </a:rPr>
              <a:t>     India exported $39 billion worldwide and the 6</a:t>
            </a:r>
            <a:r>
              <a:rPr lang="en-US" sz="2000" b="1" baseline="30000" dirty="0" smtClean="0">
                <a:latin typeface="Georgia" pitchFamily="18" charset="0"/>
              </a:rPr>
              <a:t>th</a:t>
            </a:r>
            <a:r>
              <a:rPr lang="en-US" sz="2000" b="1" dirty="0" smtClean="0">
                <a:latin typeface="Georgia" pitchFamily="18" charset="0"/>
              </a:rPr>
              <a:t> largest </a:t>
            </a:r>
            <a:r>
              <a:rPr lang="en-US" sz="2000" b="1" dirty="0">
                <a:latin typeface="Georgia" pitchFamily="18" charset="0"/>
              </a:rPr>
              <a:t>n</a:t>
            </a:r>
            <a:r>
              <a:rPr lang="en-US" sz="2000" b="1" dirty="0" smtClean="0">
                <a:latin typeface="Georgia" pitchFamily="18" charset="0"/>
              </a:rPr>
              <a:t>et exporter.  This represents explosive growth, as the fastest growing exporter of agriculture products over 10  years period, its $39 billion of net export is more than double the combined exports of the European Union.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l="-11000" r="-1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buNone/>
            </a:pPr>
            <a:r>
              <a:rPr lang="en-US" b="1" dirty="0" smtClean="0">
                <a:latin typeface="Georgia" pitchFamily="18" charset="0"/>
              </a:rPr>
              <a:t>     India has shown a steady average national wide  annual increase in the mass reduced per hectare for some agricultural items, over the last 60 years. These gain have come mainly from India’s green revolution, improving road and power generation infrastructure, knowledge of gains and reforms. Despite these recent accomplishments, agriculture has the potential for major productivity and total output gains, because crop yield in India are still just 30% to 60% of the best sustainable crop yields achievable in the farms if developed and other developing countries.</a:t>
            </a:r>
            <a:endParaRPr lang="en-US" b="1" dirty="0">
              <a:latin typeface="Georgia"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 DEFINITION &amp;DESIGN THINKING</a:t>
            </a:r>
            <a:endParaRPr lang="en-US" dirty="0"/>
          </a:p>
        </p:txBody>
      </p:sp>
      <p:pic>
        <p:nvPicPr>
          <p:cNvPr id="4" name="Content Placeholder 3" descr="EMPATH.png"/>
          <p:cNvPicPr>
            <a:picLocks noGrp="1" noChangeAspect="1"/>
          </p:cNvPicPr>
          <p:nvPr>
            <p:ph idx="1"/>
          </p:nvPr>
        </p:nvPicPr>
        <p:blipFill>
          <a:blip r:embed="rId2" cstate="print"/>
          <a:stretch>
            <a:fillRect/>
          </a:stretch>
        </p:blipFill>
        <p:spPr>
          <a:xfrm>
            <a:off x="990600" y="1447800"/>
            <a:ext cx="7086600" cy="5257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407571" y="457201"/>
            <a:ext cx="8427719" cy="914400"/>
          </a:xfrm>
        </p:spPr>
        <p:txBody>
          <a:bodyPr>
            <a:normAutofit/>
          </a:bodyPr>
          <a:lstStyle/>
          <a:p>
            <a:r>
              <a:rPr lang="en-US" dirty="0" smtClean="0"/>
              <a:t>EMPATHY MAP</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solidFill>
                  <a:srgbClr val="FF0000"/>
                </a:solidFill>
                <a:latin typeface="Algerian" pitchFamily="82" charset="0"/>
              </a:rPr>
              <a:t>SAYS</a:t>
            </a:r>
            <a:endParaRPr lang="en-US" dirty="0" smtClean="0">
              <a:latin typeface="Algerian" pitchFamily="82" charset="0"/>
            </a:endParaRPr>
          </a:p>
          <a:p>
            <a:r>
              <a:rPr lang="en-US" dirty="0" smtClean="0"/>
              <a:t>Measure</a:t>
            </a:r>
            <a:r>
              <a:rPr lang="en-US" dirty="0" smtClean="0">
                <a:latin typeface="Algerian" pitchFamily="82" charset="0"/>
              </a:rPr>
              <a:t> </a:t>
            </a:r>
            <a:r>
              <a:rPr lang="en-US" dirty="0" smtClean="0"/>
              <a:t>the</a:t>
            </a:r>
            <a:r>
              <a:rPr lang="en-US" dirty="0" smtClean="0">
                <a:latin typeface="Algerian" pitchFamily="82" charset="0"/>
              </a:rPr>
              <a:t> </a:t>
            </a:r>
            <a:r>
              <a:rPr lang="en-US" dirty="0" smtClean="0"/>
              <a:t>contribution</a:t>
            </a:r>
            <a:r>
              <a:rPr lang="en-US" dirty="0" smtClean="0">
                <a:latin typeface="Algerian" pitchFamily="82" charset="0"/>
              </a:rPr>
              <a:t> </a:t>
            </a:r>
            <a:r>
              <a:rPr lang="en-US" dirty="0" smtClean="0"/>
              <a:t>of each state in GDP</a:t>
            </a:r>
          </a:p>
          <a:p>
            <a:r>
              <a:rPr lang="en-US" dirty="0" smtClean="0"/>
              <a:t>Government compensate for formers</a:t>
            </a:r>
          </a:p>
          <a:p>
            <a:r>
              <a:rPr lang="en-US" dirty="0" smtClean="0"/>
              <a:t>It shows the problem in agriculture</a:t>
            </a:r>
          </a:p>
          <a:p>
            <a:pPr>
              <a:buNone/>
            </a:pPr>
            <a:endParaRPr lang="en-US" dirty="0"/>
          </a:p>
          <a:p>
            <a:pPr>
              <a:buNone/>
            </a:pPr>
            <a:r>
              <a:rPr lang="en-US" dirty="0" smtClean="0">
                <a:solidFill>
                  <a:srgbClr val="FF0000"/>
                </a:solidFill>
                <a:latin typeface="Algerian" pitchFamily="82" charset="0"/>
              </a:rPr>
              <a:t>THINK</a:t>
            </a:r>
          </a:p>
          <a:p>
            <a:r>
              <a:rPr lang="en-US" dirty="0" smtClean="0"/>
              <a:t>Lead to health society</a:t>
            </a:r>
          </a:p>
          <a:p>
            <a:r>
              <a:rPr lang="en-US" dirty="0" smtClean="0"/>
              <a:t>Developing new scheme for formers</a:t>
            </a:r>
          </a:p>
          <a:p>
            <a:r>
              <a:rPr lang="en-US" dirty="0" smtClean="0"/>
              <a:t>Creative environment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buNone/>
            </a:pPr>
            <a:r>
              <a:rPr lang="en-US" dirty="0" smtClean="0">
                <a:solidFill>
                  <a:srgbClr val="FF0000"/>
                </a:solidFill>
                <a:latin typeface="Algerian" pitchFamily="82" charset="0"/>
              </a:rPr>
              <a:t>Does</a:t>
            </a:r>
          </a:p>
          <a:p>
            <a:r>
              <a:rPr lang="en-US" dirty="0" smtClean="0"/>
              <a:t>Increase the welfare for formers</a:t>
            </a:r>
          </a:p>
          <a:p>
            <a:r>
              <a:rPr lang="en-US" dirty="0" smtClean="0"/>
              <a:t>Reduce soil erosion</a:t>
            </a:r>
          </a:p>
          <a:p>
            <a:r>
              <a:rPr lang="en-US" dirty="0" smtClean="0"/>
              <a:t>Economical growth</a:t>
            </a:r>
          </a:p>
          <a:p>
            <a:pPr>
              <a:buNone/>
            </a:pPr>
            <a:endParaRPr lang="en-US" dirty="0"/>
          </a:p>
          <a:p>
            <a:pPr>
              <a:buNone/>
            </a:pPr>
            <a:r>
              <a:rPr lang="en-US" dirty="0" smtClean="0">
                <a:solidFill>
                  <a:srgbClr val="FF0000"/>
                </a:solidFill>
                <a:latin typeface="Algerian" pitchFamily="82" charset="0"/>
              </a:rPr>
              <a:t>Feels</a:t>
            </a:r>
          </a:p>
          <a:p>
            <a:r>
              <a:rPr lang="en-US" dirty="0" smtClean="0"/>
              <a:t>Increase the level of crops in future</a:t>
            </a:r>
          </a:p>
          <a:p>
            <a:r>
              <a:rPr lang="en-US" dirty="0" smtClean="0"/>
              <a:t>Import – Export </a:t>
            </a:r>
          </a:p>
          <a:p>
            <a:r>
              <a:rPr lang="en-US" dirty="0" smtClean="0"/>
              <a:t>Increasing heritage crops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868362"/>
          </a:xfrm>
        </p:spPr>
        <p:txBody>
          <a:bodyPr/>
          <a:lstStyle/>
          <a:p>
            <a:pPr algn="l"/>
            <a:r>
              <a:rPr lang="en-US" dirty="0" smtClean="0"/>
              <a:t>IDEATION &amp; BRAINSTORMING MAP</a:t>
            </a:r>
            <a:endParaRPr lang="en-US" dirty="0"/>
          </a:p>
        </p:txBody>
      </p:sp>
      <p:pic>
        <p:nvPicPr>
          <p:cNvPr id="4" name="Content Placeholder 3" descr="brainstrom 1.png"/>
          <p:cNvPicPr>
            <a:picLocks noGrp="1" noChangeAspect="1"/>
          </p:cNvPicPr>
          <p:nvPr>
            <p:ph idx="1"/>
          </p:nvPr>
        </p:nvPicPr>
        <p:blipFill>
          <a:blip r:embed="rId3" cstate="print"/>
          <a:stretch>
            <a:fillRect/>
          </a:stretch>
        </p:blipFill>
        <p:spPr>
          <a:xfrm>
            <a:off x="762000" y="1295400"/>
            <a:ext cx="7619999" cy="4267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TotalTime>
  <Words>695</Words>
  <Application>Microsoft Office PowerPoint</Application>
  <PresentationFormat>On-screen Show (4:3)</PresentationFormat>
  <Paragraphs>73</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India Agriculture Crop Production Analysis</vt:lpstr>
      <vt:lpstr>GOVINDAMMAL ADITHANAR COLLEGE FOR WOMEN  TIRUCHENDUR</vt:lpstr>
      <vt:lpstr>CONTENTS</vt:lpstr>
      <vt:lpstr>INTRODUCTION</vt:lpstr>
      <vt:lpstr>Slide 5</vt:lpstr>
      <vt:lpstr>PROBLEM DEFINITION &amp;DESIGN THINKING</vt:lpstr>
      <vt:lpstr>EMPATHY MAP</vt:lpstr>
      <vt:lpstr>Slide 8</vt:lpstr>
      <vt:lpstr>IDEATION &amp; BRAINSTORMING MAP</vt:lpstr>
      <vt:lpstr>BRAINSTORMING MAP</vt:lpstr>
      <vt:lpstr>Result</vt:lpstr>
      <vt:lpstr>Dashboard</vt:lpstr>
      <vt:lpstr>Story 1</vt:lpstr>
      <vt:lpstr>Story 2</vt:lpstr>
      <vt:lpstr>Advantages of indian agricultural crops</vt:lpstr>
      <vt:lpstr>Slide 16</vt:lpstr>
      <vt:lpstr>Disadvantages of indian agricultural crops </vt:lpstr>
      <vt:lpstr>conclusion</vt:lpstr>
      <vt:lpstr>Future scope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user</cp:lastModifiedBy>
  <cp:revision>58</cp:revision>
  <dcterms:created xsi:type="dcterms:W3CDTF">2023-10-07T15:49:31Z</dcterms:created>
  <dcterms:modified xsi:type="dcterms:W3CDTF">2023-10-13T10:43:20Z</dcterms:modified>
</cp:coreProperties>
</file>